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62"/>
  </p:notesMasterIdLst>
  <p:handoutMasterIdLst>
    <p:handoutMasterId r:id="rId63"/>
  </p:handoutMasterIdLst>
  <p:sldIdLst>
    <p:sldId id="274" r:id="rId4"/>
    <p:sldId id="441" r:id="rId5"/>
    <p:sldId id="601" r:id="rId6"/>
    <p:sldId id="442" r:id="rId7"/>
    <p:sldId id="444" r:id="rId8"/>
    <p:sldId id="599" r:id="rId9"/>
    <p:sldId id="600" r:id="rId10"/>
    <p:sldId id="451" r:id="rId11"/>
    <p:sldId id="554" r:id="rId12"/>
    <p:sldId id="555" r:id="rId13"/>
    <p:sldId id="556" r:id="rId14"/>
    <p:sldId id="557" r:id="rId15"/>
    <p:sldId id="568" r:id="rId16"/>
    <p:sldId id="558" r:id="rId17"/>
    <p:sldId id="491" r:id="rId18"/>
    <p:sldId id="493" r:id="rId19"/>
    <p:sldId id="494" r:id="rId20"/>
    <p:sldId id="496" r:id="rId21"/>
    <p:sldId id="497" r:id="rId22"/>
    <p:sldId id="499" r:id="rId23"/>
    <p:sldId id="502" r:id="rId24"/>
    <p:sldId id="503" r:id="rId25"/>
    <p:sldId id="504" r:id="rId26"/>
    <p:sldId id="571" r:id="rId27"/>
    <p:sldId id="505" r:id="rId28"/>
    <p:sldId id="507" r:id="rId29"/>
    <p:sldId id="606" r:id="rId30"/>
    <p:sldId id="569" r:id="rId31"/>
    <p:sldId id="570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20" r:id="rId42"/>
    <p:sldId id="525" r:id="rId43"/>
    <p:sldId id="526" r:id="rId44"/>
    <p:sldId id="532" r:id="rId45"/>
    <p:sldId id="533" r:id="rId46"/>
    <p:sldId id="534" r:id="rId47"/>
    <p:sldId id="536" r:id="rId48"/>
    <p:sldId id="535" r:id="rId49"/>
    <p:sldId id="537" r:id="rId50"/>
    <p:sldId id="563" r:id="rId51"/>
    <p:sldId id="565" r:id="rId52"/>
    <p:sldId id="541" r:id="rId53"/>
    <p:sldId id="542" r:id="rId54"/>
    <p:sldId id="543" r:id="rId55"/>
    <p:sldId id="544" r:id="rId56"/>
    <p:sldId id="545" r:id="rId57"/>
    <p:sldId id="551" r:id="rId58"/>
    <p:sldId id="607" r:id="rId59"/>
    <p:sldId id="439" r:id="rId60"/>
    <p:sldId id="608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FBEEDC"/>
    <a:srgbClr val="F2B254"/>
    <a:srgbClr val="663606"/>
    <a:srgbClr val="FBEEC9"/>
    <a:srgbClr val="603A14"/>
    <a:srgbClr val="FFFFFF"/>
    <a:srgbClr val="F8DC9E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2" autoAdjust="0"/>
    <p:restoredTop sz="94590" autoAdjust="0"/>
  </p:normalViewPr>
  <p:slideViewPr>
    <p:cSldViewPr>
      <p:cViewPr>
        <p:scale>
          <a:sx n="66" d="100"/>
          <a:sy n="66" d="100"/>
        </p:scale>
        <p:origin x="-480" y="-8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37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9547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BA5FF-E97C-4763-852C-F00E8D469A4E}" type="datetimeFigureOut">
              <a:rPr lang="en-US" smtClean="0"/>
              <a:t>1/8/2016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AABE5A93-BC49-4C30-B338-AC0BEA5CEDCD}" type="datetimeFigureOut">
              <a:rPr lang="en-US" smtClean="0"/>
              <a:t>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58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635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24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7385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3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1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479A0-BDBE-4071-837B-4A4AD4FDA879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774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87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1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8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0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87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9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61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8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570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humbs.imagekind.com/member/e0efd513-821a-48e3-862b-509421fc5dcb/uploadedartwork/650X650/f8cac265-11a0-4002-a577-61c6ca8ab4cc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Global_Objects/Arr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50" name="Title 1"/>
          <p:cNvSpPr txBox="1">
            <a:spLocks/>
          </p:cNvSpPr>
          <p:nvPr/>
        </p:nvSpPr>
        <p:spPr>
          <a:xfrm>
            <a:off x="3275012" y="760992"/>
            <a:ext cx="8229600" cy="1524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Loops, Arrays, Strings and Objects</a:t>
            </a:r>
            <a:endParaRPr lang="en-US" dirty="0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3275012" y="2286000"/>
            <a:ext cx="8229600" cy="1437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Loops, Arrays, </a:t>
            </a:r>
            <a:br>
              <a:rPr lang="en-US" dirty="0" smtClean="0"/>
            </a:br>
            <a:r>
              <a:rPr lang="en-US" dirty="0" smtClean="0"/>
              <a:t>Strings and Objects</a:t>
            </a:r>
            <a:endParaRPr lang="en-US" dirty="0"/>
          </a:p>
        </p:txBody>
      </p:sp>
      <p:pic>
        <p:nvPicPr>
          <p:cNvPr id="52" name="Picture 4" descr="spiral - &amp;#x22;The Coasters&amp;#x22;, fractal art">
            <a:hlinkClick r:id="rId7" tooltip="spiral - &quot;The Coasters&quot;, fractal art | Edward Kinnally 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7688088" y="4430973"/>
            <a:ext cx="3816524" cy="1828800"/>
          </a:xfrm>
          <a:prstGeom prst="roundRect">
            <a:avLst>
              <a:gd name="adj" fmla="val 9375"/>
            </a:avLst>
          </a:prstGeom>
          <a:noFill/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475499"/>
            <a:ext cx="2438400" cy="2675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304090" y="3465250"/>
            <a:ext cx="174025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for-in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loop iterates over the properties of an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arrays / strings iterates over their indices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length-1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any other object, for-in iterates 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its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Iterating over the elements of an </a:t>
            </a:r>
            <a:r>
              <a:rPr lang="en-US" dirty="0" smtClean="0"/>
              <a:t>array / string: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for-in Loop?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4" y="3938587"/>
            <a:ext cx="106679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arr = [10, 20, 30, 40, 50];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index in arr) { console.log(arr[index]) }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10, 20, 30, 40, 50</a:t>
            </a:r>
          </a:p>
          <a:p>
            <a:pPr marL="0" lvl="1"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"welcome";</a:t>
            </a:r>
          </a:p>
          <a:p>
            <a:pPr marL="0" lvl="1"/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(var index in str) { console.log(str[index]) }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w, e, l, c, o, m, 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Iterating over the properties of an object: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Typical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</a:t>
            </a:r>
            <a:r>
              <a:rPr lang="en-US" dirty="0"/>
              <a:t> is to use the key instead of the value:</a:t>
            </a: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or-in Loop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4" y="4021687"/>
            <a:ext cx="10667998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obj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'Steve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', age: 23, location: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'Sofia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key in obj) { console.log(key); }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name, age, location</a:t>
            </a:r>
          </a:p>
          <a:p>
            <a:pPr marL="0" lvl="1"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arr = [10, 20, 30, 40, 50];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i in arr) { console.log(i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0, 1, 2, 3,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1911649"/>
            <a:ext cx="10667998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obj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'Steve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', age: 23, location: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'Sofia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key in obj) { console.log(obj[key]); }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Steve, 23 , Sofia</a:t>
            </a:r>
          </a:p>
        </p:txBody>
      </p:sp>
    </p:spTree>
    <p:extLst>
      <p:ext uri="{BB962C8B-B14F-4D97-AF65-F5344CB8AC3E}">
        <p14:creationId xmlns:p14="http://schemas.microsoft.com/office/powerpoint/2010/main" val="25827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/>
              <a:t>for-in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93" y="1748044"/>
            <a:ext cx="8483910" cy="2366756"/>
          </a:xfrm>
          <a:prstGeom prst="roundRect">
            <a:avLst>
              <a:gd name="adj" fmla="val 2122"/>
            </a:avLst>
          </a:prstGeom>
        </p:spPr>
      </p:pic>
      <p:pic>
        <p:nvPicPr>
          <p:cNvPr id="4" name="Picture 2" descr="http://www.codasen.com/images/slideshow/green-it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759186"/>
            <a:ext cx="2888616" cy="2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6212" y="1829133"/>
            <a:ext cx="8637983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</a:t>
            </a:r>
            <a:endParaRPr lang="bg-BG" dirty="0"/>
          </a:p>
        </p:txBody>
      </p:sp>
      <p:pic>
        <p:nvPicPr>
          <p:cNvPr id="4" name="Picture 4" descr="http://gioco.net/matrice/matrix1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</a:blip>
          <a:srcRect/>
          <a:stretch>
            <a:fillRect/>
          </a:stretch>
        </p:blipFill>
        <p:spPr bwMode="auto">
          <a:xfrm>
            <a:off x="3503612" y="3200400"/>
            <a:ext cx="4648200" cy="2003534"/>
          </a:xfrm>
          <a:prstGeom prst="roundRect">
            <a:avLst>
              <a:gd name="adj" fmla="val 1121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088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3597397" y="4664076"/>
            <a:ext cx="5279709" cy="1736724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40904"/>
            <a:ext cx="11579384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array</a:t>
            </a:r>
            <a:r>
              <a:rPr lang="en-US" dirty="0"/>
              <a:t> is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order of the elements </a:t>
            </a:r>
            <a:r>
              <a:rPr lang="en-US" dirty="0" smtClean="0"/>
              <a:t>is fixed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get the current length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JS arrays can change their size at runtime (add / delete)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525191" y="4763471"/>
            <a:ext cx="347723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36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356560" y="5007628"/>
            <a:ext cx="1918452" cy="1012172"/>
          </a:xfrm>
          <a:prstGeom prst="wedgeRoundRectCallout">
            <a:avLst>
              <a:gd name="adj1" fmla="val 94756"/>
              <a:gd name="adj2" fmla="val 235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Array of 5 elements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9164020" y="4738048"/>
            <a:ext cx="1766149" cy="1012172"/>
          </a:xfrm>
          <a:prstGeom prst="wedgeRoundRectCallout">
            <a:avLst>
              <a:gd name="adj1" fmla="val -104308"/>
              <a:gd name="adj2" fmla="val -1391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index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540308" y="3667116"/>
            <a:ext cx="3362464" cy="586523"/>
          </a:xfrm>
          <a:prstGeom prst="wedgeRoundRectCallout">
            <a:avLst>
              <a:gd name="adj1" fmla="val 31364"/>
              <a:gd name="adj2" fmla="val 2835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Element of an array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380674"/>
              </p:ext>
            </p:extLst>
          </p:nvPr>
        </p:nvGraphicFramePr>
        <p:xfrm>
          <a:off x="4367663" y="5462234"/>
          <a:ext cx="3821705" cy="590550"/>
        </p:xfrm>
        <a:graphic>
          <a:graphicData uri="http://schemas.openxmlformats.org/drawingml/2006/table">
            <a:tbl>
              <a:tblPr/>
              <a:tblGrid>
                <a:gridCol w="764341"/>
                <a:gridCol w="764341"/>
                <a:gridCol w="764341"/>
                <a:gridCol w="764341"/>
                <a:gridCol w="764341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176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051" y="1954518"/>
            <a:ext cx="596796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0411" y="1259376"/>
            <a:ext cx="3097399" cy="4989023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50359">
            <a:off x="1137693" y="3370036"/>
            <a:ext cx="6769231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193" y="3433113"/>
            <a:ext cx="3406499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30395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Arrays in JavaScript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43000"/>
            <a:ext cx="10668000" cy="52398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holding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numbers = [1, 2, 3, 4, 5]; 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weekDays =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['Monday',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'Tuesday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'Wednesday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Thursday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Friday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Saturday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Sunday'];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of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mixedArr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 new Date(), 'hello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of arrays (matrix)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'0,0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'0,1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'0,2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'1,0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'1,1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'1,2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'2,0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'2,1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'2,2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']];	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7643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and Initialize </a:t>
            </a:r>
            <a:r>
              <a:rPr lang="en-US" dirty="0"/>
              <a:t>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684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latin typeface="+mj-lt"/>
              </a:rPr>
              <a:t>Initializing an array in JavaScript can be done in several ways: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latin typeface="+mj-lt"/>
              </a:rPr>
              <a:t>Using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Array(elements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)</a:t>
            </a:r>
            <a:r>
              <a:rPr lang="en-US" sz="2800" dirty="0">
                <a:latin typeface="+mj-lt"/>
              </a:rPr>
              <a:t>:</a:t>
            </a:r>
          </a:p>
          <a:p>
            <a:pPr lvl="1">
              <a:lnSpc>
                <a:spcPct val="110000"/>
              </a:lnSpc>
            </a:pPr>
            <a:endParaRPr lang="en-US" sz="2800" dirty="0">
              <a:latin typeface="+mj-lt"/>
            </a:endParaRP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latin typeface="+mj-lt"/>
              </a:rPr>
              <a:t>Using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Array(initialLength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 smtClean="0">
                <a:latin typeface="+mj-lt"/>
              </a:rPr>
              <a:t>:</a:t>
            </a:r>
          </a:p>
          <a:p>
            <a:pPr lvl="1">
              <a:lnSpc>
                <a:spcPct val="110000"/>
              </a:lnSpc>
            </a:pPr>
            <a:endParaRPr lang="en-US" sz="2800" dirty="0" smtClean="0">
              <a:latin typeface="+mj-lt"/>
            </a:endParaRP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latin typeface="+mj-lt"/>
              </a:rPr>
              <a:t>Using new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Array()</a:t>
            </a:r>
            <a:r>
              <a:rPr lang="en-US" sz="2800" dirty="0" smtClean="0">
                <a:latin typeface="+mj-lt"/>
              </a:rPr>
              <a:t>:</a:t>
            </a:r>
            <a:endParaRPr lang="en-US" sz="2800" dirty="0">
              <a:latin typeface="+mj-lt"/>
            </a:endParaRPr>
          </a:p>
          <a:p>
            <a:pPr lvl="1"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latin typeface="+mj-lt"/>
              </a:rPr>
              <a:t>Using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array literal</a:t>
            </a:r>
            <a:r>
              <a:rPr lang="en-US" sz="2800" dirty="0" smtClean="0">
                <a:latin typeface="+mj-lt"/>
              </a:rPr>
              <a:t> (recommended):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1103017" y="2311856"/>
            <a:ext cx="8953795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Array(1, 2, 3, 4, 5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[1, 2, 3, 4, 5]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28420" y="3551419"/>
            <a:ext cx="8953791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Array(10); // [undefined × 10]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128420" y="6024961"/>
            <a:ext cx="8953791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arr = [1, 2, 3, 4, 5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//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 2, 3, 4, 5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28420" y="4800600"/>
            <a:ext cx="8953791" cy="460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[]</a:t>
            </a:r>
          </a:p>
        </p:txBody>
      </p:sp>
    </p:spTree>
    <p:extLst>
      <p:ext uri="{BB962C8B-B14F-4D97-AF65-F5344CB8AC3E}">
        <p14:creationId xmlns:p14="http://schemas.microsoft.com/office/powerpoint/2010/main" val="122442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609441" y="1614845"/>
            <a:ext cx="109699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 smtClean="0">
                <a:ln w="500">
                  <a:noFill/>
                </a:ln>
                <a:solidFill>
                  <a:srgbClr val="F2B254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  <a:latin typeface="+mj-lt"/>
                <a:ea typeface="+mj-ea"/>
                <a:cs typeface="+mj-cs"/>
              </a:rPr>
              <a:t>Accessing Array Elements</a:t>
            </a:r>
            <a:endParaRPr lang="bg-BG" sz="5400" b="1" dirty="0" smtClean="0">
              <a:ln w="500">
                <a:noFill/>
              </a:ln>
              <a:solidFill>
                <a:srgbClr val="F2B254"/>
              </a:solidFill>
              <a:effectLst>
                <a:outerShdw blurRad="30000" dist="30000" dir="2700000" algn="tl" rotWithShape="0">
                  <a:schemeClr val="bg2">
                    <a:shade val="45000"/>
                    <a:satMod val="150000"/>
                    <a:alpha val="90000"/>
                  </a:schemeClr>
                </a:outerShdw>
                <a:reflection blurRad="12000" stA="25000" endPos="49000" dist="50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562521"/>
            <a:ext cx="10969943" cy="719034"/>
          </a:xfrm>
        </p:spPr>
        <p:txBody>
          <a:bodyPr/>
          <a:lstStyle/>
          <a:p>
            <a:r>
              <a:rPr lang="en-US" dirty="0" smtClean="0">
                <a:solidFill>
                  <a:srgbClr val="F0A22E"/>
                </a:solidFill>
              </a:rPr>
              <a:t>Read and Modify Elements by Index</a:t>
            </a:r>
            <a:endParaRPr lang="en-US" dirty="0">
              <a:solidFill>
                <a:srgbClr val="F0A22E"/>
              </a:solidFill>
            </a:endParaRPr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32064" y="3581400"/>
            <a:ext cx="4735008" cy="2362200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2175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Array elements are accessed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operator (indexer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Typically elements are indexed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arr.length-1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last element has index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length-1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Array elements can be retrieved </a:t>
            </a:r>
            <a:r>
              <a:rPr lang="en-US" dirty="0" smtClean="0"/>
              <a:t>/ changed </a:t>
            </a:r>
            <a:r>
              <a:rPr lang="en-US" dirty="0"/>
              <a:t>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1390" y="4876800"/>
            <a:ext cx="1061082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[1, 2, 3, 4];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 = 5;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console.log(arr); // [1, 5, 3, 4] </a:t>
            </a:r>
          </a:p>
        </p:txBody>
      </p:sp>
    </p:spTree>
    <p:extLst>
      <p:ext uri="{BB962C8B-B14F-4D97-AF65-F5344CB8AC3E}">
        <p14:creationId xmlns:p14="http://schemas.microsoft.com/office/powerpoint/2010/main" val="3366857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Loops </a:t>
            </a:r>
            <a:r>
              <a:rPr lang="en-US" sz="3200" dirty="0">
                <a:latin typeface="+mj-lt"/>
              </a:rPr>
              <a:t>in </a:t>
            </a:r>
            <a:r>
              <a:rPr lang="en-US" sz="3200" dirty="0" smtClean="0">
                <a:latin typeface="+mj-lt"/>
              </a:rPr>
              <a:t>JavaScript</a:t>
            </a:r>
            <a:endParaRPr lang="en-US" sz="3200" dirty="0">
              <a:latin typeface="+mj-lt"/>
            </a:endParaRPr>
          </a:p>
          <a:p>
            <a:pPr marL="723900" lvl="1" indent="-3683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while</a:t>
            </a:r>
            <a:r>
              <a:rPr lang="en-US" sz="3000" dirty="0" smtClean="0">
                <a:latin typeface="+mj-lt"/>
              </a:rPr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do-while</a:t>
            </a:r>
            <a:r>
              <a:rPr lang="en-US" sz="3000" dirty="0" smtClean="0">
                <a:latin typeface="+mj-lt"/>
              </a:rPr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for</a:t>
            </a:r>
            <a:r>
              <a:rPr lang="en-US" sz="3000" dirty="0" smtClean="0">
                <a:latin typeface="+mj-lt"/>
              </a:rPr>
              <a:t>, for-in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latin typeface="+mj-lt"/>
              </a:rPr>
              <a:t>Arrays in JavaScript </a:t>
            </a:r>
          </a:p>
          <a:p>
            <a:pPr marL="723900" lvl="1" indent="-368300">
              <a:lnSpc>
                <a:spcPct val="100000"/>
              </a:lnSpc>
              <a:spcAft>
                <a:spcPts val="0"/>
              </a:spcAft>
            </a:pPr>
            <a:r>
              <a:rPr lang="en-US" sz="3000" noProof="1" smtClean="0">
                <a:latin typeface="+mj-lt"/>
              </a:rPr>
              <a:t>Declaring </a:t>
            </a:r>
            <a:r>
              <a:rPr lang="en-US" sz="3000" noProof="1">
                <a:latin typeface="+mj-lt"/>
              </a:rPr>
              <a:t>and </a:t>
            </a:r>
            <a:r>
              <a:rPr lang="en-US" sz="3000" noProof="1" smtClean="0">
                <a:latin typeface="+mj-lt"/>
              </a:rPr>
              <a:t>Creating Arrays</a:t>
            </a:r>
          </a:p>
          <a:p>
            <a:pPr marL="723900" lvl="1" indent="-368300">
              <a:lnSpc>
                <a:spcPct val="100000"/>
              </a:lnSpc>
              <a:spcAft>
                <a:spcPts val="0"/>
              </a:spcAft>
            </a:pPr>
            <a:r>
              <a:rPr lang="en-US" sz="3000" noProof="1" smtClean="0">
                <a:latin typeface="+mj-lt"/>
              </a:rPr>
              <a:t>Accessing and Processing Array </a:t>
            </a:r>
            <a:r>
              <a:rPr lang="en-US" sz="3000" noProof="1" smtClean="0">
                <a:latin typeface="+mj-lt"/>
              </a:rPr>
              <a:t>Elements</a:t>
            </a:r>
            <a:endParaRPr lang="en-US" sz="3200" noProof="1" smtClean="0">
              <a:latin typeface="+mj-lt"/>
            </a:endParaRPr>
          </a:p>
          <a:p>
            <a:pPr marL="514350" indent="-51435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latin typeface="+mj-lt"/>
              </a:rPr>
              <a:t>Strings in </a:t>
            </a:r>
            <a:r>
              <a:rPr lang="en-US" sz="3200" dirty="0" smtClean="0">
                <a:latin typeface="+mj-lt"/>
              </a:rPr>
              <a:t>JavaScript</a:t>
            </a:r>
          </a:p>
          <a:p>
            <a:pPr marL="819096" lvl="1" indent="-514350">
              <a:lnSpc>
                <a:spcPct val="100000"/>
              </a:lnSpc>
              <a:spcAft>
                <a:spcPts val="0"/>
              </a:spcAft>
            </a:pPr>
            <a:r>
              <a:rPr lang="en-US" sz="3000" dirty="0" smtClean="0">
                <a:latin typeface="+mj-lt"/>
              </a:rPr>
              <a:t>Processing, Escaping, Trimming, </a:t>
            </a:r>
            <a:r>
              <a:rPr lang="en-US" sz="3000" dirty="0" smtClean="0">
                <a:latin typeface="+mj-lt"/>
              </a:rPr>
              <a:t>Padding</a:t>
            </a:r>
            <a:endParaRPr lang="en-US" sz="3000" dirty="0" smtClean="0">
              <a:latin typeface="+mj-lt"/>
            </a:endParaRP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7" y="1447800"/>
            <a:ext cx="1691260" cy="16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4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7029" y="1533732"/>
            <a:ext cx="7373583" cy="820600"/>
          </a:xfrm>
        </p:spPr>
        <p:txBody>
          <a:bodyPr/>
          <a:lstStyle/>
          <a:p>
            <a:r>
              <a:rPr lang="en-US" dirty="0" smtClean="0"/>
              <a:t>Working with 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4041" y="2481366"/>
            <a:ext cx="5748407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zenlogic.org/programs/reversewriter_icon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344745">
            <a:off x="7037175" y="3216154"/>
            <a:ext cx="3953493" cy="2965892"/>
          </a:xfrm>
          <a:prstGeom prst="rect">
            <a:avLst/>
          </a:prstGeom>
          <a:noFill/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28527">
            <a:off x="1058436" y="3350094"/>
            <a:ext cx="4440276" cy="261964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88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 smtClean="0"/>
              <a:t>Initializing </a:t>
            </a:r>
            <a:r>
              <a:rPr lang="en-US" dirty="0"/>
              <a:t>all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corresponding 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F2B254"/>
                </a:solidFill>
              </a:rPr>
              <a:t>Processing Arrays Using </a:t>
            </a:r>
            <a:r>
              <a:rPr lang="en-US" dirty="0" smtClean="0">
                <a:solidFill>
                  <a:srgbClr val="F2B254"/>
                </a:solidFill>
                <a:cs typeface="Consolas" pitchFamily="49" charset="0"/>
              </a:rPr>
              <a:t>for</a:t>
            </a:r>
            <a:r>
              <a:rPr lang="en-US" dirty="0" smtClean="0">
                <a:solidFill>
                  <a:srgbClr val="F2B254"/>
                </a:solidFill>
              </a:rPr>
              <a:t>-Loop</a:t>
            </a:r>
            <a:endParaRPr lang="bg-BG" dirty="0">
              <a:solidFill>
                <a:srgbClr val="F2B254"/>
              </a:solidFill>
            </a:endParaRPr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825786" y="1937319"/>
            <a:ext cx="1056364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array = [1, 2, 3, 4, 5];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array.length - 1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i--)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console.log(array[i]);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812589" y="5115038"/>
            <a:ext cx="10563648" cy="12887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index = 0; index &lt; array.length; index++)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033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for-in</a:t>
            </a:r>
            <a:r>
              <a:rPr lang="en-US" dirty="0" smtClean="0"/>
              <a:t> loop work?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iterates through all the indices of array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used </a:t>
            </a:r>
            <a:r>
              <a:rPr lang="en-US" dirty="0"/>
              <a:t>when </a:t>
            </a:r>
            <a:r>
              <a:rPr lang="en-US" dirty="0" smtClean="0"/>
              <a:t>the indices are unknown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E.g. to traverse arbitrary object's properties (not array)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one by </a:t>
            </a:r>
            <a:r>
              <a:rPr lang="en-US" dirty="0" smtClean="0"/>
              <a:t>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order is not guaranteed</a:t>
            </a:r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B254"/>
                </a:solidFill>
              </a:rPr>
              <a:t>Processing </a:t>
            </a:r>
            <a:r>
              <a:rPr lang="en-US" dirty="0" smtClean="0">
                <a:solidFill>
                  <a:srgbClr val="F2B254"/>
                </a:solidFill>
              </a:rPr>
              <a:t>Arrays: </a:t>
            </a:r>
            <a:r>
              <a:rPr lang="en-US" dirty="0" smtClean="0">
                <a:solidFill>
                  <a:srgbClr val="F2B254"/>
                </a:solidFill>
                <a:latin typeface="Consolas" pitchFamily="49" charset="0"/>
                <a:cs typeface="Consolas" pitchFamily="49" charset="0"/>
              </a:rPr>
              <a:t>for-in</a:t>
            </a:r>
            <a:endParaRPr lang="bg-BG" dirty="0">
              <a:solidFill>
                <a:srgbClr val="F2B254"/>
              </a:solidFill>
              <a:cs typeface="Consolas" pitchFamily="49" charset="0"/>
            </a:endParaRP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1007271" y="1931313"/>
            <a:ext cx="10174283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array)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824969" y="1481823"/>
            <a:ext cx="1637873" cy="1866900"/>
          </a:xfrm>
          <a:prstGeom prst="roundRect">
            <a:avLst>
              <a:gd name="adj" fmla="val 12791"/>
            </a:avLst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5200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9200"/>
            <a:ext cx="11804822" cy="534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</a:t>
            </a:r>
            <a:r>
              <a:rPr lang="en-US" dirty="0" smtClean="0"/>
              <a:t>an array of strings: 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Traversing Arrays </a:t>
            </a:r>
            <a:r>
              <a:rPr lang="en-US" noProof="1" smtClean="0"/>
              <a:t>Using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for-in</a:t>
            </a:r>
            <a:r>
              <a:rPr lang="en-US" noProof="1" smtClean="0"/>
              <a:t> – Example</a:t>
            </a:r>
            <a:endParaRPr lang="en-US" noProof="1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1117309" y="2133600"/>
            <a:ext cx="9884375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[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'Sofia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'Washington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'London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'Paris'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capitals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console.log(capitals[i]);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1239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smtClean="0"/>
              <a:t>for-each </a:t>
            </a:r>
            <a:r>
              <a:rPr lang="en-US" dirty="0"/>
              <a:t>for arrays might work </a:t>
            </a:r>
            <a:r>
              <a:rPr lang="en-US" dirty="0" smtClean="0"/>
              <a:t>incorrectly</a:t>
            </a:r>
          </a:p>
          <a:p>
            <a:r>
              <a:rPr lang="en-US" dirty="0" smtClean="0"/>
              <a:t>Functional forEach is preferred by JavaScript developers because of it’s better performance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Using forEach function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124200"/>
            <a:ext cx="10174283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capitals =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'Sofia',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'Washington',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'London'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capitals.forEach(function(capital)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6446" y="1257300"/>
            <a:ext cx="5358004" cy="2857500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75000"/>
              </a:schemeClr>
            </a:solidFill>
          </a:ln>
          <a:effectLst/>
        </p:spPr>
      </p:pic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1446212" y="55220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62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All arrays in JavaScript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(dynamically-resizable)</a:t>
            </a:r>
          </a:p>
          <a:p>
            <a:pPr lvl="1"/>
            <a:r>
              <a:rPr lang="en-US" sz="3000" dirty="0"/>
              <a:t>Their size can be changed at </a:t>
            </a:r>
            <a:r>
              <a:rPr lang="en-US" sz="3000" dirty="0" smtClean="0"/>
              <a:t>runtime through append / insert / delete</a:t>
            </a:r>
            <a:endParaRPr lang="en-US" sz="3000" dirty="0"/>
          </a:p>
          <a:p>
            <a:r>
              <a:rPr lang="en-US" sz="3200" dirty="0" smtClean="0"/>
              <a:t>Methods for array manipulation: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array.push(element)</a:t>
            </a:r>
            <a:r>
              <a:rPr lang="en-US" sz="3000" b="1" dirty="0" smtClean="0"/>
              <a:t> </a:t>
            </a:r>
            <a:r>
              <a:rPr lang="en-US" sz="3000" dirty="0" smtClean="0"/>
              <a:t>– appends a new element at the end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array.pop()</a:t>
            </a:r>
            <a:r>
              <a:rPr lang="en-US" sz="3000" dirty="0"/>
              <a:t> – </a:t>
            </a:r>
            <a:r>
              <a:rPr lang="en-US" sz="3000" dirty="0" smtClean="0"/>
              <a:t>removes and returns the last element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array.unshift(element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dirty="0" smtClean="0"/>
              <a:t>inserts </a:t>
            </a:r>
            <a:r>
              <a:rPr lang="en-US" sz="3000" dirty="0"/>
              <a:t>a new element at the beginning of the array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array.shift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dirty="0"/>
              <a:t> </a:t>
            </a:r>
            <a:r>
              <a:rPr lang="en-US" sz="3000" dirty="0" smtClean="0"/>
              <a:t>– removes </a:t>
            </a:r>
            <a:r>
              <a:rPr lang="en-US" sz="3000" dirty="0"/>
              <a:t>and returns the element at the beginning of the </a:t>
            </a:r>
            <a:r>
              <a:rPr lang="en-US" sz="3000" dirty="0" smtClean="0"/>
              <a:t>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JS </a:t>
            </a:r>
            <a:r>
              <a:rPr lang="en-US" dirty="0"/>
              <a:t>are Dynamic </a:t>
            </a:r>
            <a:r>
              <a:rPr lang="en-US" dirty="0" smtClean="0"/>
              <a:t>(Resizable)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 / Insert / Delete from Array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1371600"/>
            <a:ext cx="107297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numbers = [1, 2, 3, 4, 5];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console.log(numbers.join('|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)); // result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1|2|3|4|5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tail = numbers.pop();       // tail = 5;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)); // result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1|2|3|4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numbers.unshift(0);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console.log(numbers.join('|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)); // result: 0|1|2|3|4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head = numbers.shift();     // head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console.log(numbers.join('|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)); // result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1|2|3|4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array.filter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method </a:t>
            </a:r>
            <a:r>
              <a:rPr lang="en-US" dirty="0"/>
              <a:t>creates a new array </a:t>
            </a:r>
            <a:r>
              <a:rPr lang="en-US" dirty="0" smtClean="0"/>
              <a:t>filtered by  a provided function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filter()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5612" y="2634343"/>
            <a:ext cx="7315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isBigEnough(element) </a:t>
            </a:r>
            <a:r>
              <a:rPr lang="en-US" sz="24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</a:t>
            </a:r>
            <a:endParaRPr lang="en-US" sz="24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element </a:t>
            </a:r>
            <a:r>
              <a:rPr lang="en-US" sz="24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4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declaring callback function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en-US" sz="24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filtered = </a:t>
            </a:r>
            <a:endParaRPr lang="en-US" sz="24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[4, 15</a:t>
            </a: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7, 3].</a:t>
            </a:r>
            <a:r>
              <a:rPr lang="en-US" sz="2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filter(isBigEnough);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filtered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 is [4, 7, 3]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pic>
        <p:nvPicPr>
          <p:cNvPr id="1026" name="Picture 2" descr="C:\Users\Bi0GaMe\Downloads\grafik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634342"/>
            <a:ext cx="3810000" cy="28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array.map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()</a:t>
            </a:r>
            <a:r>
              <a:rPr lang="en-US" dirty="0" smtClean="0"/>
              <a:t> method </a:t>
            </a:r>
            <a:r>
              <a:rPr lang="en-US" dirty="0"/>
              <a:t>creates a new array with the results of calling a provided function on every element in </a:t>
            </a:r>
            <a:r>
              <a:rPr lang="en-US" dirty="0" smtClean="0"/>
              <a:t>this array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map()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5612" y="3048000"/>
            <a:ext cx="111252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numbers = [1, 4, 9];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doubles = numbers.map(function(num)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num * 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doubles is now [2, 8, 18]. numbers is still [1, 4, 9]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6212" y="1829133"/>
            <a:ext cx="8637983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Loops</a:t>
            </a:r>
            <a:endParaRPr lang="bg-BG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3048333"/>
            <a:ext cx="5079365" cy="2666667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73309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1013" y="4389403"/>
            <a:ext cx="8686800" cy="820600"/>
          </a:xfrm>
        </p:spPr>
        <p:txBody>
          <a:bodyPr/>
          <a:lstStyle/>
          <a:p>
            <a:r>
              <a:rPr lang="en-US" noProof="1" smtClean="0"/>
              <a:t>Push / Pop / Unshift / Shift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67090" y="5402882"/>
            <a:ext cx="7054645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44673">
            <a:off x="2726827" y="1160486"/>
            <a:ext cx="7823706" cy="227943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58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588" y="4572000"/>
            <a:ext cx="10563648" cy="820600"/>
          </a:xfrm>
        </p:spPr>
        <p:txBody>
          <a:bodyPr/>
          <a:lstStyle/>
          <a:p>
            <a:r>
              <a:rPr lang="en-US" dirty="0" smtClean="0"/>
              <a:t>Sorting 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8" y="5410200"/>
            <a:ext cx="10563648" cy="719034"/>
          </a:xfrm>
        </p:spPr>
        <p:txBody>
          <a:bodyPr/>
          <a:lstStyle/>
          <a:p>
            <a:r>
              <a:rPr lang="en-US" dirty="0" smtClean="0">
                <a:solidFill>
                  <a:srgbClr val="F0A22E"/>
                </a:solidFill>
                <a:latin typeface="+mj-lt"/>
                <a:cs typeface="Consolas" panose="020B0609020204030204" pitchFamily="49" charset="0"/>
              </a:rPr>
              <a:t>Array.sort()</a:t>
            </a:r>
            <a:r>
              <a:rPr lang="en-US" dirty="0" smtClean="0">
                <a:solidFill>
                  <a:srgbClr val="F0A22E"/>
                </a:solidFill>
                <a:latin typeface="+mj-lt"/>
              </a:rPr>
              <a:t> and </a:t>
            </a:r>
            <a:r>
              <a:rPr lang="en-US" noProof="1" smtClean="0">
                <a:solidFill>
                  <a:srgbClr val="F0A22E"/>
                </a:solidFill>
                <a:latin typeface="+mj-lt"/>
                <a:cs typeface="Consolas" panose="020B0609020204030204" pitchFamily="49" charset="0"/>
              </a:rPr>
              <a:t>Array.sort(orderBy</a:t>
            </a:r>
            <a:r>
              <a:rPr lang="en-US" dirty="0" smtClean="0">
                <a:solidFill>
                  <a:srgbClr val="F0A22E"/>
                </a:solidFill>
                <a:latin typeface="+mj-lt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0A22E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www.steptwo.com.au/columntwo/files/CardSorting-Ses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12" y="914400"/>
            <a:ext cx="6907001" cy="34481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array.sort()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Sorts the elements of the array (in ascending order)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  <a:spcBef>
                <a:spcPts val="3000"/>
              </a:spcBef>
            </a:pPr>
            <a:r>
              <a:rPr lang="en-US" dirty="0" smtClean="0"/>
              <a:t>Compares the elements by their string representation!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i.e.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dirty="0" smtClean="0"/>
              <a:t> is compares as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string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</a:p>
          <a:p>
            <a:pPr lvl="2">
              <a:lnSpc>
                <a:spcPct val="110000"/>
              </a:lnSpc>
            </a:pPr>
            <a:endParaRPr lang="en-US" dirty="0"/>
          </a:p>
          <a:p>
            <a:pPr lvl="2">
              <a:lnSpc>
                <a:spcPct val="110000"/>
              </a:lnSpc>
            </a:pPr>
            <a:endParaRPr lang="en-US" dirty="0" smtClean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Not quite sorted, right?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JavaScript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736" y="2306865"/>
            <a:ext cx="1015735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numbers = [5, 4, 2, 3, 1, 4, 5, 6, 7];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numbers.sort();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console.log(numbers.join(', ')); </a:t>
            </a: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// result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1, 2, 3, 4,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4,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5, 5, 6,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14148" y="4953000"/>
            <a:ext cx="10157354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numbers = [5, 4, 23, 2];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numbers.sort();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console.log(numbers.join(', '));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// result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2,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23,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4,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array.sort(compareFunc)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Sorts </a:t>
            </a:r>
            <a:r>
              <a:rPr lang="en-US" dirty="0"/>
              <a:t>element </a:t>
            </a:r>
            <a:r>
              <a:rPr lang="en-US" dirty="0" smtClean="0"/>
              <a:t>using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 compare function defines the sorting rules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negative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leave the elements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positive</a:t>
            </a:r>
            <a:r>
              <a:rPr lang="en-US" dirty="0" smtClean="0"/>
              <a:t> to swap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Sorting Arrays </a:t>
            </a:r>
            <a:r>
              <a:rPr lang="en-US" dirty="0"/>
              <a:t>w</a:t>
            </a:r>
            <a:r>
              <a:rPr lang="en-US" dirty="0" smtClean="0"/>
              <a:t>ith Compare Function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736" y="4191000"/>
            <a:ext cx="10157354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3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numbers = [5, 4, 23, 2];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numbers.sort(function(a, b)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i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 &gt; b;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console.log(numbers.join(', '));</a:t>
            </a:r>
            <a:endParaRPr lang="en-US" sz="23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3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// returns </a:t>
            </a:r>
            <a:r>
              <a:rPr lang="en-US" sz="23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2, 4, 5, 23 </a:t>
            </a:r>
          </a:p>
        </p:txBody>
      </p:sp>
    </p:spTree>
    <p:extLst>
      <p:ext uri="{BB962C8B-B14F-4D97-AF65-F5344CB8AC3E}">
        <p14:creationId xmlns:p14="http://schemas.microsoft.com/office/powerpoint/2010/main" val="35262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589" y="4803771"/>
            <a:ext cx="10563648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5700570"/>
            <a:ext cx="1056364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scholar.lib.vt.edu/ejournals/SPT/v5n3/images/sabl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" t="-4165" r="-1576" b="-2083"/>
          <a:stretch/>
        </p:blipFill>
        <p:spPr bwMode="auto">
          <a:xfrm>
            <a:off x="2436813" y="1371600"/>
            <a:ext cx="7315200" cy="3109770"/>
          </a:xfrm>
          <a:prstGeom prst="roundRect">
            <a:avLst>
              <a:gd name="adj" fmla="val 3354"/>
            </a:avLst>
          </a:prstGeom>
          <a:solidFill>
            <a:srgbClr val="FFFFFF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598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476" y="5275400"/>
            <a:ext cx="10563648" cy="820600"/>
          </a:xfrm>
        </p:spPr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  <p:pic>
        <p:nvPicPr>
          <p:cNvPr id="3074" name="Picture 2" descr="http://www.introprogramming.info/wp-content/uploads/2013/07/clip_image00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5250">
            <a:off x="366376" y="2464124"/>
            <a:ext cx="10192617" cy="2266948"/>
          </a:xfrm>
          <a:prstGeom prst="rect">
            <a:avLst/>
          </a:prstGeom>
          <a:noFill/>
          <a:scene3d>
            <a:camera prst="perspectiveLeft">
              <a:rot lat="0" lon="180000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heremedyforit.com/wp-content/uploads/2011/12/Fun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525442"/>
            <a:ext cx="5530321" cy="1236553"/>
          </a:xfrm>
          <a:prstGeom prst="roundRect">
            <a:avLst>
              <a:gd name="adj" fmla="val 5130"/>
            </a:avLst>
          </a:prstGeom>
          <a:noFill/>
          <a:scene3d>
            <a:camera prst="perspectiveLeft">
              <a:rot lat="0" lon="180000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array.reverse()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 new arrays with elements in reversed order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array.slice(start, end)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Extracts elements from an array (start…end-1)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array.concat(elements)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Appends elements at the end of the array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array.join(separator)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Concatenates the elements of the array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15704"/>
            <a:ext cx="11804822" cy="55136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array.filter(function(item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){ return true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Returns a new array with the elements that satisfy condition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array.forEach(function(item){ … })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Iterates through the array and executes the function for each item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array.indexOf(element)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Returns the index of the first match in the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is the element is not found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array.lastIndexOf(element)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Returns the index of the first match in the </a:t>
            </a:r>
            <a:r>
              <a:rPr lang="en-US" dirty="0" smtClean="0"/>
              <a:t>array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(not found)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Array Functions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introprogramming.info/wp-content/uploads/2013/07/clip_image00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5250">
            <a:off x="366376" y="2005482"/>
            <a:ext cx="10192617" cy="2266948"/>
          </a:xfrm>
          <a:prstGeom prst="rect">
            <a:avLst/>
          </a:prstGeom>
          <a:noFill/>
          <a:scene3d>
            <a:camera prst="perspectiveLeft">
              <a:rot lat="0" lon="180000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theremedyforit.com/wp-content/uploads/2011/12/Fun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371600"/>
            <a:ext cx="5530321" cy="1236553"/>
          </a:xfrm>
          <a:prstGeom prst="roundRect">
            <a:avLst>
              <a:gd name="adj" fmla="val 5130"/>
            </a:avLst>
          </a:prstGeom>
          <a:noFill/>
          <a:scene3d>
            <a:camera prst="perspectiveLeft">
              <a:rot lat="0" lon="180000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– Additional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 </a:t>
            </a:r>
            <a:r>
              <a:rPr lang="en-US" dirty="0"/>
              <a:t>official documentation: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developer.mozilla.org/en-US/docs/Web/JavaScript/Reference/Global_Objects/Array</a:t>
            </a:r>
            <a:endParaRPr lang="en-US" dirty="0" smtClean="0"/>
          </a:p>
          <a:p>
            <a:r>
              <a:rPr lang="en-US" dirty="0" smtClean="0"/>
              <a:t>Checking for array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typeof([1, 2, 3])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Array.isArray(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2,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true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3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 of loops in JS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loop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or-in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Infinite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loops – a l</a:t>
            </a:r>
            <a:r>
              <a:rPr lang="en-US" dirty="0" smtClean="0"/>
              <a:t>oop </a:t>
            </a:r>
            <a:r>
              <a:rPr lang="en-US" dirty="0"/>
              <a:t>that never </a:t>
            </a:r>
            <a:r>
              <a:rPr lang="en-US" dirty="0" smtClean="0"/>
              <a:t>ends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Nested loops – a </a:t>
            </a:r>
            <a:r>
              <a:rPr lang="en-US" dirty="0"/>
              <a:t>composition of </a:t>
            </a:r>
            <a:r>
              <a:rPr lang="en-US" dirty="0" smtClean="0"/>
              <a:t>loops</a:t>
            </a:r>
            <a:endParaRPr lang="en-US" dirty="0"/>
          </a:p>
          <a:p>
            <a:pPr>
              <a:lnSpc>
                <a:spcPct val="100000"/>
              </a:lnSpc>
            </a:pPr>
            <a:endParaRPr kumimoji="0"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Loops in 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6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79327"/>
            <a:ext cx="8938472" cy="692873"/>
          </a:xfrm>
        </p:spPr>
        <p:txBody>
          <a:bodyPr/>
          <a:lstStyle/>
          <a:p>
            <a:r>
              <a:rPr lang="en-US" dirty="0"/>
              <a:t>Working with Strings in </a:t>
            </a:r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5" name="Picture 4" descr="mac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53" y="1447800"/>
            <a:ext cx="6058390" cy="2878975"/>
          </a:xfrm>
          <a:prstGeom prst="roundRect">
            <a:avLst>
              <a:gd name="adj" fmla="val 4107"/>
            </a:avLst>
          </a:prstGeom>
          <a:solidFill>
            <a:srgbClr val="FFFFFF"/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8653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 smtClean="0"/>
              <a:t>A string is a sequence of characters</a:t>
            </a:r>
          </a:p>
          <a:p>
            <a:pPr lvl="1">
              <a:buClr>
                <a:srgbClr val="F0A22E"/>
              </a:buClr>
            </a:pPr>
            <a:r>
              <a:rPr lang="en-US" dirty="0" smtClean="0"/>
              <a:t>Text enclosed in single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) or double quotes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in JavaScript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4721" y="3810000"/>
            <a:ext cx="11579384" cy="251863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b="0" dirty="0"/>
              <a:t>String is a 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</a:rPr>
              <a:t>primitive </a:t>
            </a:r>
            <a:r>
              <a:rPr lang="en-US" sz="3200" b="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0" dirty="0" smtClean="0"/>
              <a:t>It </a:t>
            </a:r>
            <a:r>
              <a:rPr lang="en-US" b="0" dirty="0"/>
              <a:t>is copied / passed by value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b="0" dirty="0"/>
              <a:t>String is also </a:t>
            </a:r>
            <a:r>
              <a:rPr lang="en-US" sz="3200" b="0" dirty="0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0" dirty="0" smtClean="0"/>
              <a:t>Every </a:t>
            </a:r>
            <a:r>
              <a:rPr lang="en-US" b="0" dirty="0"/>
              <a:t>time a string is changed, a new string is created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2590800"/>
            <a:ext cx="10287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str1 = "Some text </a:t>
            </a:r>
            <a:r>
              <a:rPr lang="en-US" sz="2600" noProof="1" smtClean="0"/>
              <a:t>in </a:t>
            </a:r>
            <a:r>
              <a:rPr lang="en-US" sz="2600" noProof="1"/>
              <a:t>a string variable";</a:t>
            </a:r>
          </a:p>
          <a:p>
            <a:r>
              <a:rPr lang="en-US" sz="2600" noProof="1"/>
              <a:t>var str2 = </a:t>
            </a:r>
            <a:r>
              <a:rPr lang="en-US" sz="2600" noProof="1" smtClean="0"/>
              <a:t>'Text </a:t>
            </a:r>
            <a:r>
              <a:rPr lang="en-US" sz="2600" noProof="1"/>
              <a:t>enclosed in single quotes';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79384" cy="5562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string.length</a:t>
            </a:r>
          </a:p>
          <a:p>
            <a:pPr lvl="1"/>
            <a:r>
              <a:rPr lang="en-US" dirty="0" smtClean="0"/>
              <a:t>Returns the number of characters in the string</a:t>
            </a:r>
          </a:p>
          <a:p>
            <a:r>
              <a:rPr lang="en-US" dirty="0" smtClean="0"/>
              <a:t>Indexer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string[index]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Gets a single-character string at location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  <a:p>
            <a:pPr lvl="1"/>
            <a:r>
              <a:rPr lang="en-US" dirty="0" smtClean="0"/>
              <a:t>If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dirty="0" smtClean="0"/>
              <a:t> is out of range, 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string[-1]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string[string.length]</a:t>
            </a:r>
            <a:r>
              <a:rPr lang="en-US" noProof="1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charAt(index)</a:t>
            </a:r>
          </a:p>
          <a:p>
            <a:pPr lvl="1"/>
            <a:r>
              <a:rPr lang="en-US" dirty="0"/>
              <a:t>Gets a single-character string at location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(just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5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string.concat(anotherString)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</a:t>
            </a:r>
            <a:r>
              <a:rPr lang="en-US" dirty="0"/>
              <a:t>a new </a:t>
            </a:r>
            <a:r>
              <a:rPr lang="en-US" dirty="0" smtClean="0"/>
              <a:t>string – the </a:t>
            </a:r>
            <a:r>
              <a:rPr lang="en-US" dirty="0"/>
              <a:t>concatenation of the two </a:t>
            </a:r>
            <a:r>
              <a:rPr lang="en-US" dirty="0" smtClean="0"/>
              <a:t>strings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string.replace(str1,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str2)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Replaces first occurrence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string.search(regex)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Searches for a substring based on regular expression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5257800"/>
            <a:ext cx="10287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s = </a:t>
            </a:r>
            <a:r>
              <a:rPr lang="en-US" sz="2600" dirty="0"/>
              <a:t>'</a:t>
            </a:r>
            <a:r>
              <a:rPr lang="en-US" sz="2600" noProof="1" smtClean="0"/>
              <a:t>My </a:t>
            </a:r>
            <a:r>
              <a:rPr lang="en-US" sz="2600" noProof="1"/>
              <a:t>mail is email@host.com, please contact </a:t>
            </a:r>
            <a:r>
              <a:rPr lang="en-US" sz="2600" noProof="1" smtClean="0"/>
              <a:t>me</a:t>
            </a:r>
            <a:r>
              <a:rPr lang="en-US" sz="2600" dirty="0"/>
              <a:t>'</a:t>
            </a:r>
            <a:r>
              <a:rPr lang="en-US" sz="2600" noProof="1" smtClean="0"/>
              <a:t>;</a:t>
            </a:r>
          </a:p>
          <a:p>
            <a:r>
              <a:rPr lang="en-US" sz="2600" noProof="1" smtClean="0"/>
              <a:t>var emailIndex = s.search</a:t>
            </a:r>
            <a:r>
              <a:rPr lang="en-US" sz="2600" noProof="1"/>
              <a:t>(/\S+@\S</a:t>
            </a:r>
            <a:r>
              <a:rPr lang="en-US" sz="2600" noProof="1" smtClean="0"/>
              <a:t>+/); // 11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38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string.indexOf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(substring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position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left-most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occurrence of substring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 is optional and has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string doesn't contain substring,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</a:p>
          <a:p>
            <a:pPr>
              <a:lnSpc>
                <a:spcPct val="10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string.lastIndexOf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(substring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position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right-most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occurrence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substring (before position)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optional, default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string.length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string doesn't contain substring,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(3)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4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string.substr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(start[,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length])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 substring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 smtClean="0"/>
              <a:t> is optional)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string.substring(start,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 substring, starting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 smtClean="0"/>
              <a:t> and ending 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string.valueOf()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primitive value of the object string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str.trim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str.trimLeft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str.trimRight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whitespace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start / end of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string.split(separator)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Splits the string by separator and returns an array of strings</a:t>
            </a:r>
          </a:p>
          <a:p>
            <a:pPr lvl="1">
              <a:lnSpc>
                <a:spcPct val="100000"/>
              </a:lnSpc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Separator can be a regular expression, e.g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s.split(/[\s,]+/)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4575049"/>
            <a:ext cx="10668000" cy="100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 smtClean="0"/>
              <a:t>var tokens = </a:t>
            </a:r>
            <a:r>
              <a:rPr lang="en-US" sz="2400" dirty="0"/>
              <a:t>'</a:t>
            </a:r>
            <a:r>
              <a:rPr lang="en-US" sz="2500" noProof="1" smtClean="0"/>
              <a:t>C</a:t>
            </a:r>
            <a:r>
              <a:rPr lang="en-US" sz="2500" noProof="1"/>
              <a:t>#, Java, PHP</a:t>
            </a:r>
            <a:r>
              <a:rPr lang="en-US" sz="2500" noProof="1" smtClean="0"/>
              <a:t>;\n JS</a:t>
            </a:r>
            <a:r>
              <a:rPr lang="en-US" sz="2400" dirty="0"/>
              <a:t>'</a:t>
            </a:r>
            <a:r>
              <a:rPr lang="en-US" sz="2500" noProof="1" smtClean="0"/>
              <a:t>.split</a:t>
            </a:r>
            <a:r>
              <a:rPr lang="en-US" sz="2500" noProof="1"/>
              <a:t>(/[\s</a:t>
            </a:r>
            <a:r>
              <a:rPr lang="en-US" sz="2500" noProof="1" smtClean="0"/>
              <a:t>,;]+/);</a:t>
            </a:r>
            <a:endParaRPr lang="en-US" sz="2500" noProof="1"/>
          </a:p>
          <a:p>
            <a:r>
              <a:rPr lang="en-US" sz="2500" noProof="1" smtClean="0"/>
              <a:t>// tokens = [</a:t>
            </a:r>
            <a:r>
              <a:rPr lang="en-US" sz="2400" dirty="0"/>
              <a:t>'</a:t>
            </a:r>
            <a:r>
              <a:rPr lang="en-US" sz="2500" noProof="1" smtClean="0"/>
              <a:t>C#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 smtClean="0"/>
              <a:t>'</a:t>
            </a:r>
            <a:r>
              <a:rPr lang="en-US" sz="2500" noProof="1" smtClean="0"/>
              <a:t>Java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 smtClean="0"/>
              <a:t>'</a:t>
            </a:r>
            <a:r>
              <a:rPr lang="en-US" sz="2500" noProof="1" smtClean="0"/>
              <a:t>PHP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 smtClean="0"/>
              <a:t>'</a:t>
            </a:r>
            <a:r>
              <a:rPr lang="en-US" sz="2500" noProof="1" smtClean="0"/>
              <a:t>JS</a:t>
            </a:r>
            <a:r>
              <a:rPr lang="en-US" sz="2400" dirty="0"/>
              <a:t>'</a:t>
            </a:r>
            <a:r>
              <a:rPr lang="en-US" sz="2500" noProof="1" smtClean="0"/>
              <a:t>]</a:t>
            </a:r>
            <a:endParaRPr lang="en-US" sz="2500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2" y="2593849"/>
            <a:ext cx="10668000" cy="100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 smtClean="0"/>
              <a:t>var tokens = </a:t>
            </a:r>
            <a:r>
              <a:rPr lang="en-US" sz="2400" dirty="0"/>
              <a:t>'</a:t>
            </a:r>
            <a:r>
              <a:rPr lang="en-US" sz="2500" noProof="1" smtClean="0"/>
              <a:t>C</a:t>
            </a:r>
            <a:r>
              <a:rPr lang="en-US" sz="2500" noProof="1"/>
              <a:t>#, </a:t>
            </a:r>
            <a:r>
              <a:rPr lang="en-US" sz="2500" noProof="1" smtClean="0"/>
              <a:t>Java, PHP</a:t>
            </a:r>
            <a:r>
              <a:rPr lang="bg-BG" sz="2500" noProof="1" smtClean="0"/>
              <a:t> ,</a:t>
            </a:r>
            <a:r>
              <a:rPr lang="en-US" sz="2500" noProof="1" smtClean="0"/>
              <a:t>HTML</a:t>
            </a:r>
            <a:r>
              <a:rPr lang="en-US" sz="2400" dirty="0"/>
              <a:t>'</a:t>
            </a:r>
            <a:r>
              <a:rPr lang="en-US" sz="2500" noProof="1" smtClean="0"/>
              <a:t>.split(</a:t>
            </a:r>
            <a:r>
              <a:rPr lang="en-US" sz="2400" dirty="0"/>
              <a:t>'</a:t>
            </a:r>
            <a:r>
              <a:rPr lang="bg-BG" sz="2500" noProof="1" smtClean="0"/>
              <a:t>,</a:t>
            </a:r>
            <a:r>
              <a:rPr lang="en-US" sz="2400" dirty="0" smtClean="0"/>
              <a:t>'</a:t>
            </a:r>
            <a:r>
              <a:rPr lang="en-US" sz="2500" noProof="1" smtClean="0"/>
              <a:t>);</a:t>
            </a:r>
            <a:endParaRPr lang="en-US" sz="2500" noProof="1"/>
          </a:p>
          <a:p>
            <a:r>
              <a:rPr lang="en-US" sz="2500" noProof="1"/>
              <a:t>// tokens = </a:t>
            </a:r>
            <a:r>
              <a:rPr lang="en-US" sz="2500" noProof="1" smtClean="0"/>
              <a:t>[</a:t>
            </a:r>
            <a:r>
              <a:rPr lang="en-US" sz="2400" dirty="0"/>
              <a:t>'</a:t>
            </a:r>
            <a:r>
              <a:rPr lang="en-US" sz="2500" noProof="1" smtClean="0"/>
              <a:t>C#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/>
              <a:t>'</a:t>
            </a:r>
            <a:r>
              <a:rPr lang="en-US" sz="2500" noProof="1" smtClean="0"/>
              <a:t> Java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/>
              <a:t>'</a:t>
            </a:r>
            <a:r>
              <a:rPr lang="en-US" sz="2500" noProof="1" smtClean="0"/>
              <a:t> </a:t>
            </a:r>
            <a:r>
              <a:rPr lang="en-US" sz="2500" noProof="1"/>
              <a:t>PHP </a:t>
            </a:r>
            <a:r>
              <a:rPr lang="en-US" sz="2400" dirty="0"/>
              <a:t>'</a:t>
            </a:r>
            <a:r>
              <a:rPr lang="en-US" sz="2500" noProof="1" smtClean="0"/>
              <a:t>, </a:t>
            </a:r>
            <a:r>
              <a:rPr lang="en-US" sz="2400" dirty="0"/>
              <a:t>'</a:t>
            </a:r>
            <a:r>
              <a:rPr lang="en-US" sz="2500" noProof="1" smtClean="0"/>
              <a:t>HTML</a:t>
            </a:r>
            <a:r>
              <a:rPr lang="en-US" sz="2400" dirty="0"/>
              <a:t>'</a:t>
            </a:r>
            <a:r>
              <a:rPr lang="en-US" sz="2500" noProof="1" smtClean="0"/>
              <a:t>]</a:t>
            </a:r>
            <a:endParaRPr lang="en-US" sz="2500" noProof="1"/>
          </a:p>
        </p:txBody>
      </p:sp>
    </p:spTree>
    <p:extLst>
      <p:ext uri="{BB962C8B-B14F-4D97-AF65-F5344CB8AC3E}">
        <p14:creationId xmlns:p14="http://schemas.microsoft.com/office/powerpoint/2010/main" val="34705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501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4" y="1524000"/>
            <a:ext cx="9632515" cy="289559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20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 string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primitive type</a:t>
            </a:r>
            <a:r>
              <a:rPr lang="en-US" dirty="0" smtClean="0"/>
              <a:t>, it has a object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wrapper type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Primitive types keep only their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 property / method is called, the JS engine converts the primitive into its corresponding object type and calls the property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Wrapper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3215" y="3947633"/>
            <a:ext cx="3466197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var str = 'sample';</a:t>
            </a:r>
          </a:p>
          <a:p>
            <a:r>
              <a:rPr lang="en-US" sz="2300" noProof="1"/>
              <a:t>str.length;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5851" y="3786808"/>
            <a:ext cx="5358003" cy="12799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var str = 'sample';</a:t>
            </a:r>
          </a:p>
          <a:p>
            <a:r>
              <a:rPr lang="en-US" sz="2300" noProof="1"/>
              <a:t>var tempStr = new String(str);</a:t>
            </a:r>
          </a:p>
          <a:p>
            <a:r>
              <a:rPr lang="en-US" sz="2300" noProof="1"/>
              <a:t>tempStr.length;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4341812" y="4058575"/>
            <a:ext cx="1706303" cy="678859"/>
          </a:xfrm>
          <a:prstGeom prst="left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same 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23215" y="5425496"/>
            <a:ext cx="10860639" cy="1047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300" noProof="1" smtClean="0"/>
              <a:t>String.prototype.len2 = function() { return this.length * 2; }</a:t>
            </a:r>
          </a:p>
          <a:p>
            <a:pPr>
              <a:lnSpc>
                <a:spcPct val="110000"/>
              </a:lnSpc>
            </a:pPr>
            <a:r>
              <a:rPr lang="en-US" sz="2300" noProof="1" smtClean="0"/>
              <a:t>var lenTwice = </a:t>
            </a:r>
            <a:r>
              <a:rPr lang="en-US" sz="2400" dirty="0" smtClean="0"/>
              <a:t>'</a:t>
            </a:r>
            <a:r>
              <a:rPr lang="en-US" sz="2300" noProof="1" smtClean="0"/>
              <a:t>hello</a:t>
            </a:r>
            <a:r>
              <a:rPr lang="en-US" sz="2400" dirty="0"/>
              <a:t>'</a:t>
            </a:r>
            <a:r>
              <a:rPr lang="en-US" sz="2300" noProof="1" smtClean="0"/>
              <a:t>.len2(); // 10</a:t>
            </a:r>
            <a:endParaRPr lang="en-US" sz="2300" noProof="1"/>
          </a:p>
        </p:txBody>
      </p:sp>
    </p:spTree>
    <p:extLst>
      <p:ext uri="{BB962C8B-B14F-4D97-AF65-F5344CB8AC3E}">
        <p14:creationId xmlns:p14="http://schemas.microsoft.com/office/powerpoint/2010/main" val="163195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Object to Primitive 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721" y="983409"/>
            <a:ext cx="11579384" cy="57380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have a simple parsing from string to number: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Conversion </a:t>
            </a:r>
            <a:r>
              <a:rPr lang="en-US" dirty="0"/>
              <a:t>from primitive to object </a:t>
            </a:r>
            <a:r>
              <a:rPr lang="en-US" dirty="0" smtClean="0"/>
              <a:t>type: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String('…')</a:t>
            </a:r>
            <a:r>
              <a:rPr lang="en-US" dirty="0" smtClean="0"/>
              <a:t> creates a string object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String(strObject)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creates a primitive string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437" y="4759607"/>
            <a:ext cx="10518776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var base = 'string'; // "string"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var strObj = new String(base);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// String {0: "s", 1: "t", 2: "r", 3: "i", 4: "n", 5: "g"}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var str = String(strObj); // "string"</a:t>
            </a:r>
            <a:endParaRPr lang="en-US" noProof="1"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1676400"/>
            <a:ext cx="10518776" cy="9387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var str = </a:t>
            </a:r>
            <a:r>
              <a:rPr lang="en-US" dirty="0" smtClean="0"/>
              <a:t>'</a:t>
            </a:r>
            <a:r>
              <a:rPr lang="en-US" noProof="1" smtClean="0">
                <a:effectLst/>
              </a:rPr>
              <a:t>42</a:t>
            </a:r>
            <a:r>
              <a:rPr lang="en-US" dirty="0"/>
              <a:t>'</a:t>
            </a:r>
            <a:r>
              <a:rPr lang="en-US" noProof="1" smtClean="0">
                <a:effectLst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effectLst/>
              </a:rPr>
              <a:t>var num = Number(str); // 42</a:t>
            </a:r>
            <a:endParaRPr lang="en-US" noProof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441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repeat condition (loop condition)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condition is evaluated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"non-empty"</a:t>
            </a:r>
            <a:r>
              <a:rPr lang="en-US" dirty="0" smtClean="0"/>
              <a:t>, etc. </a:t>
            </a:r>
            <a:r>
              <a:rPr lang="en-US" dirty="0"/>
              <a:t>are evaluated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2"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200" dirty="0" smtClean="0">
                <a:solidFill>
                  <a:srgbClr val="EBFFD2"/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3200" dirty="0" smtClean="0">
                <a:solidFill>
                  <a:srgbClr val="EBFFD2"/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 smtClean="0">
                <a:solidFill>
                  <a:srgbClr val="EBFFD2"/>
                </a:solidFill>
              </a:rPr>
              <a:t> are evaluated as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While Loop?</a:t>
            </a:r>
            <a:endParaRPr lang="bg-BG" dirty="0"/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1009388" y="2120205"/>
            <a:ext cx="10076942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7535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772687"/>
            <a:ext cx="10563648" cy="820600"/>
          </a:xfrm>
        </p:spPr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2633766"/>
            <a:ext cx="1056364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5" y="3505202"/>
            <a:ext cx="9632515" cy="289559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23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 smtClean="0"/>
              <a:t>HTML Escaping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6" y="1371600"/>
            <a:ext cx="927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Escaping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196199"/>
            <a:ext cx="11579384" cy="3528201"/>
          </a:xfrm>
        </p:spPr>
        <p:txBody>
          <a:bodyPr/>
          <a:lstStyle/>
          <a:p>
            <a:r>
              <a:rPr lang="en-US" dirty="0" smtClean="0"/>
              <a:t>What is escaping?</a:t>
            </a:r>
          </a:p>
          <a:p>
            <a:pPr lvl="1"/>
            <a:r>
              <a:rPr lang="en-US" dirty="0" smtClean="0"/>
              <a:t>Replacing reserved characters with their escape sequence</a:t>
            </a:r>
          </a:p>
          <a:p>
            <a:pPr lvl="1"/>
            <a:r>
              <a:rPr lang="en-US" dirty="0" smtClean="0"/>
              <a:t>Prevents JavaScript injection</a:t>
            </a:r>
            <a:endParaRPr lang="en-US" dirty="0"/>
          </a:p>
          <a:p>
            <a:r>
              <a:rPr lang="en-US" dirty="0" smtClean="0"/>
              <a:t>When using JavaScript client-side reserved characters are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smtClean="0"/>
              <a:t>',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',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/>
              <a:t>',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" and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  <a:endParaRPr lang="en-US" dirty="0" smtClean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584918"/>
            <a:ext cx="1076679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dirty="0" smtClean="0">
                <a:solidFill>
                  <a:srgbClr val="FBEEDC"/>
                </a:solidFill>
              </a:rPr>
              <a:t>document.body.append(</a:t>
            </a:r>
          </a:p>
          <a:p>
            <a:r>
              <a:rPr lang="en-US" sz="2800" dirty="0">
                <a:solidFill>
                  <a:srgbClr val="FBEEDC"/>
                </a:solidFill>
              </a:rPr>
              <a:t>'</a:t>
            </a:r>
            <a:r>
              <a:rPr lang="en-US" sz="2800" dirty="0" smtClean="0">
                <a:solidFill>
                  <a:srgbClr val="FBEEDC"/>
                </a:solidFill>
              </a:rPr>
              <a:t>&lt;script&gt;' +</a:t>
            </a:r>
          </a:p>
          <a:p>
            <a:r>
              <a:rPr lang="en-US" sz="2800" dirty="0" smtClean="0">
                <a:solidFill>
                  <a:srgbClr val="FBEEDC"/>
                </a:solidFill>
              </a:rPr>
              <a:t>  "</a:t>
            </a:r>
            <a:r>
              <a:rPr lang="en-US" sz="2800" dirty="0" err="1" smtClean="0">
                <a:solidFill>
                  <a:srgbClr val="FBEEDC"/>
                </a:solidFill>
              </a:rPr>
              <a:t>document.location</a:t>
            </a:r>
            <a:r>
              <a:rPr lang="en-US" sz="2800" dirty="0" smtClean="0">
                <a:solidFill>
                  <a:srgbClr val="FBEEDC"/>
                </a:solidFill>
              </a:rPr>
              <a:t> = 'http://bad_place.com'" +</a:t>
            </a:r>
          </a:p>
          <a:p>
            <a:r>
              <a:rPr lang="en-US" sz="2800" dirty="0">
                <a:solidFill>
                  <a:srgbClr val="FBEEDC"/>
                </a:solidFill>
              </a:rPr>
              <a:t>'</a:t>
            </a:r>
            <a:r>
              <a:rPr lang="en-US" sz="2800" dirty="0" smtClean="0">
                <a:solidFill>
                  <a:srgbClr val="FBEEDC"/>
                </a:solidFill>
              </a:rPr>
              <a:t>&lt;/script&gt;');</a:t>
            </a:r>
          </a:p>
        </p:txBody>
      </p:sp>
    </p:spTree>
    <p:extLst>
      <p:ext uri="{BB962C8B-B14F-4D97-AF65-F5344CB8AC3E}">
        <p14:creationId xmlns:p14="http://schemas.microsoft.com/office/powerpoint/2010/main" val="16107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Escaping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Escaping is done by just replacing the reserved characters with their escape sequence</a:t>
            </a:r>
          </a:p>
          <a:p>
            <a:pPr lvl="1"/>
            <a:r>
              <a:rPr lang="en-US" dirty="0" smtClean="0"/>
              <a:t>Can be attached to the string prototype</a:t>
            </a:r>
          </a:p>
          <a:p>
            <a:pPr lvl="1"/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11014" y="3200400"/>
            <a:ext cx="1076679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 smtClean="0">
                <a:solidFill>
                  <a:srgbClr val="FBEEDC"/>
                </a:solidFill>
              </a:rPr>
              <a:t>String.prototype.htmlEscape = function()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var escapedStr = </a:t>
            </a:r>
            <a:r>
              <a:rPr lang="en-US" sz="2400" dirty="0" smtClean="0">
                <a:solidFill>
                  <a:srgbClr val="FBEEDC"/>
                </a:solidFill>
              </a:rPr>
              <a:t>String(this).replace</a:t>
            </a:r>
            <a:r>
              <a:rPr lang="en-US" sz="2400" dirty="0">
                <a:solidFill>
                  <a:srgbClr val="FBEEDC"/>
                </a:solidFill>
              </a:rPr>
              <a:t>(/&amp;/g, '&amp;amp;');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escapedStr = escapedStr.replace(/&lt;/g, '&amp;lt;');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escapedStr = escapedStr.replace(/&gt;/g, '&amp;gt;');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escapedStr = escapedStr.replace(/"/g, '&amp;quot;');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escapedStr = escapedStr.replace(/'/g, </a:t>
            </a:r>
            <a:r>
              <a:rPr lang="en-US" sz="2400" dirty="0" smtClean="0">
                <a:solidFill>
                  <a:srgbClr val="FBEEDC"/>
                </a:solidFill>
              </a:rPr>
              <a:t>'&amp;#39</a:t>
            </a:r>
            <a:r>
              <a:rPr lang="en-US" sz="2400" dirty="0">
                <a:solidFill>
                  <a:srgbClr val="FBEEDC"/>
                </a:solidFill>
              </a:rPr>
              <a:t>'</a:t>
            </a:r>
            <a:r>
              <a:rPr lang="en-US" sz="2400" dirty="0" smtClean="0">
                <a:solidFill>
                  <a:srgbClr val="FBEEDC"/>
                </a:solidFill>
              </a:rPr>
              <a:t>);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return escapedStr;</a:t>
            </a:r>
          </a:p>
          <a:p>
            <a:r>
              <a:rPr lang="bg-BG" sz="2400" dirty="0">
                <a:solidFill>
                  <a:srgbClr val="FBEEDC"/>
                </a:solidFill>
              </a:rPr>
              <a:t>}</a:t>
            </a:r>
            <a:endParaRPr lang="en-US" sz="2400" dirty="0" smtClean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HTML Escaping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762000"/>
            <a:ext cx="48768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679815" y="472043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066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3" y="990600"/>
            <a:ext cx="8572404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in </a:t>
            </a:r>
            <a:r>
              <a:rPr lang="en-US" sz="2800" dirty="0" smtClean="0"/>
              <a:t>JavaScript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Same as in C#, Java, C++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)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Functional forEach()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noProof="1" smtClean="0"/>
              <a:t>Arrays in </a:t>
            </a:r>
            <a:r>
              <a:rPr lang="en-US" sz="2800" noProof="1"/>
              <a:t>JavaScript 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noProof="1" smtClean="0"/>
              <a:t>We can have array of elements from different types</a:t>
            </a:r>
            <a:endParaRPr lang="en-US" sz="2800" noProof="1"/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noProof="1"/>
              <a:t>Dynamic Arrays, </a:t>
            </a:r>
            <a:r>
              <a:rPr lang="en-US" sz="2800" noProof="1" smtClean="0"/>
              <a:t>Sorting</a:t>
            </a:r>
            <a:endParaRPr lang="en-US" sz="2800" noProof="1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Strings in JavaScript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String </a:t>
            </a:r>
            <a:r>
              <a:rPr lang="en-US" sz="2800" dirty="0"/>
              <a:t>Concatenation, String </a:t>
            </a:r>
            <a:r>
              <a:rPr lang="en-US" sz="2800" dirty="0" smtClean="0"/>
              <a:t>Wrapper, HTML </a:t>
            </a:r>
            <a:r>
              <a:rPr lang="en-US" sz="2800" dirty="0" smtClean="0"/>
              <a:t>Escaping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843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</a:t>
            </a:r>
            <a:r>
              <a:rPr lang="en-US" dirty="0"/>
              <a:t>Loops, Arrays and Strings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1320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669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Another </a:t>
            </a:r>
            <a:r>
              <a:rPr lang="en-US" dirty="0" smtClean="0"/>
              <a:t>classical loop </a:t>
            </a:r>
            <a:r>
              <a:rPr lang="en-US" dirty="0"/>
              <a:t>structure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block of statements is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While the boolean loop condition holds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loop is executed at least once</a:t>
            </a:r>
            <a:endParaRPr lang="en-US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912812" y="2133600"/>
            <a:ext cx="9983833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pPr marL="0" lvl="1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statements;</a:t>
            </a:r>
          </a:p>
          <a:p>
            <a:pPr marL="0" lvl="1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while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(condition);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76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990868" y="1965096"/>
            <a:ext cx="10081174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number = 0; number &lt; 10; number++) 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Can use number here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number is still usable here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Loop – Definition</a:t>
            </a:r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951937"/>
            <a:ext cx="11325450" cy="260126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Initialization</a:t>
            </a:r>
            <a:r>
              <a:rPr lang="en-US" sz="8000" dirty="0" smtClean="0">
                <a:latin typeface="+mj-lt"/>
              </a:rPr>
              <a:t> – executed </a:t>
            </a:r>
            <a:r>
              <a:rPr lang="en-US" sz="8000" dirty="0">
                <a:latin typeface="+mj-lt"/>
              </a:rPr>
              <a:t>once, just before the loop is </a:t>
            </a:r>
            <a:r>
              <a:rPr lang="en-US" sz="8000" dirty="0" smtClean="0">
                <a:latin typeface="+mj-lt"/>
              </a:rPr>
              <a:t>entered</a:t>
            </a:r>
          </a:p>
          <a:p>
            <a:pPr>
              <a:lnSpc>
                <a:spcPct val="120000"/>
              </a:lnSpc>
            </a:pPr>
            <a:r>
              <a:rPr lang="en-US" sz="8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Test</a:t>
            </a:r>
            <a:r>
              <a:rPr lang="en-US" sz="8000" dirty="0" smtClean="0">
                <a:latin typeface="+mj-lt"/>
              </a:rPr>
              <a:t> – </a:t>
            </a:r>
            <a:r>
              <a:rPr lang="en-US" sz="8000" dirty="0" smtClean="0">
                <a:solidFill>
                  <a:srgbClr val="FFFFFF"/>
                </a:solidFill>
                <a:latin typeface="+mj-lt"/>
              </a:rPr>
              <a:t>checked </a:t>
            </a:r>
            <a:r>
              <a:rPr lang="en-US" sz="8000" dirty="0">
                <a:solidFill>
                  <a:srgbClr val="FFFFFF"/>
                </a:solidFill>
                <a:latin typeface="+mj-lt"/>
              </a:rPr>
              <a:t>before </a:t>
            </a:r>
            <a:r>
              <a:rPr lang="en-US" sz="8000" dirty="0">
                <a:latin typeface="+mj-lt"/>
              </a:rPr>
              <a:t>each iteration of the </a:t>
            </a:r>
            <a:r>
              <a:rPr lang="en-US" sz="8000" dirty="0" smtClean="0">
                <a:latin typeface="+mj-lt"/>
              </a:rPr>
              <a:t>loop (loop </a:t>
            </a:r>
            <a:r>
              <a:rPr lang="en-US" sz="8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condition)</a:t>
            </a:r>
            <a:endParaRPr lang="en-US" sz="8000" dirty="0" smtClean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8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Update</a:t>
            </a:r>
            <a:r>
              <a:rPr lang="en-US" sz="8000" dirty="0" smtClean="0">
                <a:latin typeface="+mj-lt"/>
              </a:rPr>
              <a:t> – executed </a:t>
            </a:r>
            <a:r>
              <a:rPr lang="en-US" sz="8000" dirty="0">
                <a:latin typeface="+mj-lt"/>
              </a:rPr>
              <a:t>at each iteration </a:t>
            </a:r>
            <a:r>
              <a:rPr lang="en-US" sz="8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after</a:t>
            </a:r>
            <a:r>
              <a:rPr lang="en-US" sz="8000" dirty="0">
                <a:latin typeface="+mj-lt"/>
              </a:rPr>
              <a:t> the </a:t>
            </a:r>
            <a:r>
              <a:rPr lang="en-US" sz="8000" dirty="0" smtClean="0">
                <a:latin typeface="+mj-lt"/>
              </a:rPr>
              <a:t>loop body</a:t>
            </a:r>
          </a:p>
          <a:p>
            <a:pPr>
              <a:lnSpc>
                <a:spcPct val="120000"/>
              </a:lnSpc>
            </a:pPr>
            <a:r>
              <a:rPr lang="en-US" sz="8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Body</a:t>
            </a:r>
            <a:r>
              <a:rPr lang="en-US" sz="8000" dirty="0" smtClean="0">
                <a:latin typeface="+mj-lt"/>
              </a:rPr>
              <a:t> – the code that will be executed at each iteration</a:t>
            </a:r>
            <a:endParaRPr lang="en-US" sz="8000" dirty="0">
              <a:latin typeface="+mj-lt"/>
            </a:endParaRPr>
          </a:p>
        </p:txBody>
      </p:sp>
      <p:sp>
        <p:nvSpPr>
          <p:cNvPr id="5" name="AutoShape 24"/>
          <p:cNvSpPr>
            <a:spLocks noChangeArrowheads="1"/>
          </p:cNvSpPr>
          <p:nvPr/>
        </p:nvSpPr>
        <p:spPr bwMode="auto">
          <a:xfrm>
            <a:off x="608012" y="1238398"/>
            <a:ext cx="2170248" cy="527804"/>
          </a:xfrm>
          <a:prstGeom prst="wedgeRoundRectCallout">
            <a:avLst>
              <a:gd name="adj1" fmla="val 37157"/>
              <a:gd name="adj2" fmla="val 10887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Initialization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4494211" y="1238398"/>
            <a:ext cx="1219202" cy="527804"/>
          </a:xfrm>
          <a:prstGeom prst="wedgeRoundRectCallout">
            <a:avLst>
              <a:gd name="adj1" fmla="val 44770"/>
              <a:gd name="adj2" fmla="val 10165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Test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auto">
          <a:xfrm>
            <a:off x="7353164" y="1197500"/>
            <a:ext cx="1484448" cy="527804"/>
          </a:xfrm>
          <a:prstGeom prst="wedgeRoundRectCallout">
            <a:avLst>
              <a:gd name="adj1" fmla="val -37811"/>
              <a:gd name="adj2" fmla="val 1136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Update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6551612" y="3154685"/>
            <a:ext cx="1371601" cy="527804"/>
          </a:xfrm>
          <a:prstGeom prst="wedgeRoundRectCallout">
            <a:avLst>
              <a:gd name="adj1" fmla="val -115107"/>
              <a:gd name="adj2" fmla="val -15019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Body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34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B254"/>
                </a:solidFill>
              </a:rPr>
              <a:t>Using </a:t>
            </a:r>
            <a:r>
              <a:rPr lang="en-US" dirty="0">
                <a:solidFill>
                  <a:srgbClr val="F2B25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rgbClr val="F2B254"/>
                </a:solidFill>
              </a:rPr>
              <a:t> Operator</a:t>
            </a:r>
            <a:endParaRPr lang="bg-BG" dirty="0">
              <a:solidFill>
                <a:srgbClr val="F2B254"/>
              </a:solidFill>
            </a:endParaRPr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1028700"/>
            <a:ext cx="1132545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12814" y="1831062"/>
            <a:ext cx="103631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n = 5;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fact = 1;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factStr = 'n! = ';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 ==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break;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factStr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 n +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'*'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fact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n-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	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factStr += '1 = ' + fact;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console.log(factStr);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1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for-in Loop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07284" y="5666306"/>
            <a:ext cx="10416328" cy="734494"/>
          </a:xfrm>
        </p:spPr>
        <p:txBody>
          <a:bodyPr/>
          <a:lstStyle/>
          <a:p>
            <a:r>
              <a:rPr lang="en-US" dirty="0" smtClean="0"/>
              <a:t>Iterating over the Properties of an Object</a:t>
            </a:r>
            <a:endParaRPr lang="en-US" dirty="0"/>
          </a:p>
        </p:txBody>
      </p:sp>
      <p:pic>
        <p:nvPicPr>
          <p:cNvPr id="1026" name="Picture 2" descr="http://www.codasen.com/images/slideshow/green-ite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290844"/>
            <a:ext cx="4320328" cy="32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2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2994</Words>
  <Application>Microsoft Office PowerPoint</Application>
  <PresentationFormat>Custom</PresentationFormat>
  <Paragraphs>518</Paragraphs>
  <Slides>58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SoftUni 16x9</vt:lpstr>
      <vt:lpstr>2_SoftUni 16x9</vt:lpstr>
      <vt:lpstr>PowerPoint Presentation</vt:lpstr>
      <vt:lpstr>Table of Contents</vt:lpstr>
      <vt:lpstr>Loops</vt:lpstr>
      <vt:lpstr>Types of Loops in JS</vt:lpstr>
      <vt:lpstr>How To Use While Loop?</vt:lpstr>
      <vt:lpstr>Using Do-While Loop</vt:lpstr>
      <vt:lpstr>For Loop – Definition</vt:lpstr>
      <vt:lpstr>Using break Operator</vt:lpstr>
      <vt:lpstr>for-in Loop</vt:lpstr>
      <vt:lpstr>What is for-in Loop?</vt:lpstr>
      <vt:lpstr>For-in Loop</vt:lpstr>
      <vt:lpstr>for-in Loop</vt:lpstr>
      <vt:lpstr>Arrays</vt:lpstr>
      <vt:lpstr>What are Arrays?</vt:lpstr>
      <vt:lpstr>Creating Arrays </vt:lpstr>
      <vt:lpstr>Creating Arrays in JavaScript</vt:lpstr>
      <vt:lpstr>Declare and Initialize Arrays</vt:lpstr>
      <vt:lpstr>PowerPoint Presentation</vt:lpstr>
      <vt:lpstr>How to Access Array Element?</vt:lpstr>
      <vt:lpstr>Working with  Arrays</vt:lpstr>
      <vt:lpstr>Processing Arrays Using for-Loop</vt:lpstr>
      <vt:lpstr>Processing Arrays: for-in</vt:lpstr>
      <vt:lpstr>Traversing Arrays Using for-in – Example</vt:lpstr>
      <vt:lpstr>Using forEach function</vt:lpstr>
      <vt:lpstr>Processing Arrays</vt:lpstr>
      <vt:lpstr>Arrays in JS are Dynamic (Resizable)</vt:lpstr>
      <vt:lpstr>Append / Insert / Delete from Array</vt:lpstr>
      <vt:lpstr>Array filter()</vt:lpstr>
      <vt:lpstr>Array map()</vt:lpstr>
      <vt:lpstr>Push / Pop / Unshift / Shift</vt:lpstr>
      <vt:lpstr>Sorting Arrays</vt:lpstr>
      <vt:lpstr>Sorting Arrays in JavaScript</vt:lpstr>
      <vt:lpstr>Sorting Arrays with Compare Function</vt:lpstr>
      <vt:lpstr>Sorting Arrays</vt:lpstr>
      <vt:lpstr>Other Array Functions</vt:lpstr>
      <vt:lpstr>Other Array Functions</vt:lpstr>
      <vt:lpstr>Other Array Functions (2)</vt:lpstr>
      <vt:lpstr>Other Array Functions</vt:lpstr>
      <vt:lpstr>Arrays – Additional Information</vt:lpstr>
      <vt:lpstr>Strings</vt:lpstr>
      <vt:lpstr>Strings in JavaScript</vt:lpstr>
      <vt:lpstr>String Methods</vt:lpstr>
      <vt:lpstr>String Methods (2)</vt:lpstr>
      <vt:lpstr>String Methods (3)</vt:lpstr>
      <vt:lpstr>String Methods (4)</vt:lpstr>
      <vt:lpstr>String Methods (5)</vt:lpstr>
      <vt:lpstr>String Methods</vt:lpstr>
      <vt:lpstr>String Wrapper</vt:lpstr>
      <vt:lpstr>From Object to Primitive Type</vt:lpstr>
      <vt:lpstr>String Concatenation</vt:lpstr>
      <vt:lpstr>HTML Escaping</vt:lpstr>
      <vt:lpstr>String Escaping</vt:lpstr>
      <vt:lpstr>String Escaping (2)</vt:lpstr>
      <vt:lpstr>HTML Escaping</vt:lpstr>
      <vt:lpstr>Summary</vt:lpstr>
      <vt:lpstr>JavaScript – Loops, Arrays and Strings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Loops, Arrays and Strings in JavaScript</dc:title>
  <dc:subject>Software Development Course</dc:subject>
  <dc:creator/>
  <cp:keywords>loops, arrays, strings, JavaScript, JS,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2016-01-08T14:01:41Z</dcterms:modified>
  <cp:category>JavaScript, JS, 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